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2" r:id="rId3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2"/>
  </p:normalViewPr>
  <p:slideViewPr>
    <p:cSldViewPr>
      <p:cViewPr varScale="1">
        <p:scale>
          <a:sx n="90" d="100"/>
          <a:sy n="90" d="100"/>
        </p:scale>
        <p:origin x="174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79EE7-BF40-4F0F-9777-2337036797C3}" type="datetimeFigureOut">
              <a:rPr lang="fr-FR" smtClean="0"/>
              <a:t>03/06/2024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Sédimentation de particules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FADC9-7E61-4140-B6B6-B391319202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78846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6B5E3-F28F-404F-B3BB-F8A83CDBE91B}" type="datetimeFigureOut">
              <a:rPr lang="fr-FR" smtClean="0"/>
              <a:t>03/06/2024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Sédimentation de particules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8C653-A856-447A-AF31-DE2743FD72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58878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8C653-A856-447A-AF31-DE2743FD72AB}" type="slidenum">
              <a:rPr lang="fr-FR" smtClean="0"/>
              <a:t>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</a:p>
        </p:txBody>
      </p:sp>
    </p:spTree>
    <p:extLst>
      <p:ext uri="{BB962C8B-B14F-4D97-AF65-F5344CB8AC3E}">
        <p14:creationId xmlns:p14="http://schemas.microsoft.com/office/powerpoint/2010/main" val="1631436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A8C653-A856-447A-AF31-DE2743FD72A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3563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CEBEB-444F-43CB-A31D-6C08754B1F68}" type="datetime1">
              <a:rPr lang="fr-FR" smtClean="0"/>
              <a:t>03/06/2024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094BB-0A1C-4743-B0BF-D447F150B589}" type="datetime1">
              <a:rPr lang="fr-FR" smtClean="0"/>
              <a:t>03/06/2024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A2674-443C-4347-A694-3200057C5FB2}" type="datetime1">
              <a:rPr lang="fr-FR" smtClean="0"/>
              <a:t>03/06/2024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1AEC3-94A8-4B2F-A136-835D696BEC2E}" type="datetime1">
              <a:rPr lang="fr-FR" smtClean="0"/>
              <a:t>03/06/2024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29045-B684-43B6-9FAE-93D642624F54}" type="datetime1">
              <a:rPr lang="fr-FR" smtClean="0"/>
              <a:t>03/06/2024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8FA21-93C9-4BE0-BC46-0E64C33B0808}" type="datetime1">
              <a:rPr lang="fr-FR" smtClean="0"/>
              <a:t>03/06/2024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D48E7-0CC6-4E6F-8468-15A9A4129836}" type="datetime1">
              <a:rPr lang="fr-FR" smtClean="0"/>
              <a:t>03/06/2024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DAC0F-E1AD-4FDA-A7A5-2CE912D06CA3}" type="datetime1">
              <a:rPr lang="fr-FR" smtClean="0"/>
              <a:t>03/06/2024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99545-8E8B-47EF-AB22-27B844C6A343}" type="datetime1">
              <a:rPr lang="fr-FR" smtClean="0"/>
              <a:t>03/06/2024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96621-3331-4116-A51E-D2CCA0558019}" type="datetime1">
              <a:rPr lang="fr-FR" smtClean="0"/>
              <a:t>03/06/2024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3BBC-94D4-4B15-B079-9D80E576696B}" type="datetime1">
              <a:rPr lang="fr-FR" smtClean="0"/>
              <a:t>03/06/2024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92A7C877-91A8-4A65-A78A-072E7DC92F97}" type="datetime1">
              <a:rPr lang="fr-FR" smtClean="0"/>
              <a:t>03/06/2024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9FA148A9-CF11-4E23-8F96-35B57A914D99}" type="slidenum">
              <a:rPr lang="fr-FR" smtClean="0"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47700" y="1700808"/>
            <a:ext cx="7848600" cy="1251645"/>
          </a:xfrm>
        </p:spPr>
        <p:txBody>
          <a:bodyPr/>
          <a:lstStyle/>
          <a:p>
            <a:pPr algn="ctr"/>
            <a:r>
              <a:rPr lang="fr-FR" sz="36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Dossier de recherche</a:t>
            </a:r>
            <a:br>
              <a:rPr lang="fr-FR" sz="36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fr-FR" sz="36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mise en perspective didactique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</p:spPr>
        <p:txBody>
          <a:bodyPr/>
          <a:lstStyle/>
          <a:p>
            <a:endParaRPr lang="fr-FR" dirty="0"/>
          </a:p>
          <a:p>
            <a:pPr algn="ctr"/>
            <a:r>
              <a:rPr lang="fr-FR" dirty="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Benjamin Marchetti</a:t>
            </a:r>
          </a:p>
        </p:txBody>
      </p:sp>
    </p:spTree>
    <p:extLst>
      <p:ext uri="{BB962C8B-B14F-4D97-AF65-F5344CB8AC3E}">
        <p14:creationId xmlns:p14="http://schemas.microsoft.com/office/powerpoint/2010/main" val="329761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332656"/>
            <a:ext cx="91440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Sédimentation en régime visqueux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5" y="980728"/>
            <a:ext cx="9089282" cy="5586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9586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0" y="332656"/>
                <a:ext cx="9144000" cy="5232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Comment déterminer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i="1" smtClean="0">
                            <a:latin typeface="Cambria Math" panose="02040503050406030204" pitchFamily="18" charset="0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𝑈</m:t>
                        </m:r>
                      </m:e>
                      <m:sub>
                        <m:r>
                          <a:rPr lang="fr-FR" sz="2800" b="0" i="1" smtClean="0">
                            <a:latin typeface="Cambria Math"/>
                            <a:ea typeface="CMU Sans Serif" panose="02000603000000000000" pitchFamily="2" charset="0"/>
                            <a:cs typeface="CMU Sans Serif" panose="02000603000000000000" pitchFamily="2" charset="0"/>
                          </a:rPr>
                          <m:t>𝑠</m:t>
                        </m:r>
                      </m:sub>
                    </m:sSub>
                    <m:r>
                      <a:rPr lang="fr-FR" sz="2800" b="0" i="1" smtClean="0">
                        <a:latin typeface="Cambria Math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m:t> ?</m:t>
                    </m:r>
                  </m:oMath>
                </a14:m>
                <a:endParaRPr lang="fr-FR" sz="2800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2656"/>
                <a:ext cx="9144000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1333" t="-9412" b="-352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144000" cy="5658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0693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332656"/>
            <a:ext cx="91440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Sédimentation d’une particule dans un fluide au repos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6" y="980728"/>
            <a:ext cx="9010427" cy="555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5853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332656"/>
            <a:ext cx="91440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Sédimentation d’une particule dans un fluide au repos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5876"/>
            <a:ext cx="9144000" cy="5878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7486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332656"/>
            <a:ext cx="91440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Sédimentation d’une particule dans un fluide au repos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6" y="1124743"/>
            <a:ext cx="9093108" cy="5297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0220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332656"/>
            <a:ext cx="91440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Sédimentation d’une particule dans un fluide au repos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2" y="1124744"/>
            <a:ext cx="8980595" cy="51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0220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332656"/>
            <a:ext cx="91440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Sédimentation d’une particule dans un fluide au repos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3" y="980728"/>
            <a:ext cx="8959853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1239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332656"/>
            <a:ext cx="91440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Nuage de particules dans un fluide au repos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0" y="1052736"/>
            <a:ext cx="9010719" cy="5453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1456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67544" y="1536174"/>
            <a:ext cx="8208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Introduction</a:t>
            </a:r>
          </a:p>
          <a:p>
            <a:pPr marL="342900" indent="-342900">
              <a:buAutoNum type="arabicPeriod"/>
            </a:pPr>
            <a:endParaRPr lang="fr-FR" sz="2000" b="1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Parcours universitaire et professionnel</a:t>
            </a:r>
          </a:p>
          <a:p>
            <a:pPr marL="342900" indent="-342900">
              <a:buAutoNum type="arabicPeriod"/>
            </a:pPr>
            <a:endParaRPr lang="fr-FR" sz="2000" b="1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Mes travaux de recherche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Qu’est-ce-que le régime visqueux 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Nuage de particules dans un écoulement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Fibre flexible dans un fluide visqueux au repos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Autres activités d’enseignement</a:t>
            </a:r>
          </a:p>
          <a:p>
            <a:pPr marL="342900" indent="-342900">
              <a:buFont typeface="+mj-lt"/>
              <a:buAutoNum type="arabicPeriod"/>
            </a:pPr>
            <a:endParaRPr lang="fr-FR" sz="2000" b="1" dirty="0">
              <a:solidFill>
                <a:schemeClr val="bg1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Conclusion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4346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332656"/>
            <a:ext cx="91440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Comment créer et contrôler un écoulement tourbillonnaire ?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" y="980728"/>
            <a:ext cx="9122182" cy="5669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33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67544" y="1536174"/>
            <a:ext cx="8208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20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Introduction</a:t>
            </a:r>
          </a:p>
          <a:p>
            <a:pPr marL="342900" indent="-342900">
              <a:buAutoNum type="arabicPeriod"/>
            </a:pPr>
            <a:endParaRPr lang="fr-FR" sz="2000" b="1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AutoNum type="arabicPeriod"/>
            </a:pPr>
            <a:r>
              <a:rPr lang="fr-FR" sz="20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Parcours universitaire et professionnel</a:t>
            </a:r>
          </a:p>
          <a:p>
            <a:pPr marL="342900" indent="-342900">
              <a:buAutoNum type="arabicPeriod"/>
            </a:pPr>
            <a:endParaRPr lang="fr-FR" sz="2000" b="1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AutoNum type="arabicPeriod"/>
            </a:pPr>
            <a:r>
              <a:rPr lang="fr-FR" sz="20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Mes travaux de recherche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Qu’est-ce-que le régime visqueux 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Nuage de particules dans un écoulement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Fibre flexible dans un fluide visqueux au repos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b="1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Autres activités d’enseignement</a:t>
            </a:r>
          </a:p>
          <a:p>
            <a:pPr marL="342900" indent="-342900">
              <a:buFont typeface="+mj-lt"/>
              <a:buAutoNum type="arabicPeriod"/>
            </a:pPr>
            <a:endParaRPr lang="fr-FR" sz="2000" b="1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Conclusion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Sédimentation de particules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1100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332656"/>
            <a:ext cx="91440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Comment mesurer le champ de vitesses ?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" y="980728"/>
            <a:ext cx="9130493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311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332656"/>
            <a:ext cx="91440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Nuage de particules dans un écoulement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" y="980728"/>
            <a:ext cx="9009711" cy="5655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2502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332656"/>
            <a:ext cx="91440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Nuage de particules dans un écoulement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" y="980728"/>
            <a:ext cx="9135321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194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332656"/>
            <a:ext cx="91440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Nuage de particules dans un écoulement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9" y="999892"/>
            <a:ext cx="9088642" cy="5669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2659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332656"/>
            <a:ext cx="91440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Autre méthode possible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4" y="980728"/>
            <a:ext cx="8993672" cy="559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6064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67544" y="1536174"/>
            <a:ext cx="8208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Introduction</a:t>
            </a:r>
          </a:p>
          <a:p>
            <a:pPr marL="342900" indent="-342900">
              <a:buAutoNum type="arabicPeriod"/>
            </a:pPr>
            <a:endParaRPr lang="fr-FR" sz="2000" b="1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Parcours universitaire et professionnel</a:t>
            </a:r>
          </a:p>
          <a:p>
            <a:pPr marL="342900" indent="-342900">
              <a:buAutoNum type="arabicPeriod"/>
            </a:pPr>
            <a:endParaRPr lang="fr-FR" sz="2000" b="1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Mes travaux de recherche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Qu’est-ce-que le régime visqueux 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Nuage de particules dans un écoulement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Fibre flexible dans un fluide visqueux au repos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Autres activités d’enseignement</a:t>
            </a:r>
          </a:p>
          <a:p>
            <a:pPr marL="342900" indent="-342900">
              <a:buFont typeface="+mj-lt"/>
              <a:buAutoNum type="arabicPeriod"/>
            </a:pPr>
            <a:endParaRPr lang="fr-FR" sz="2000" b="1" dirty="0">
              <a:solidFill>
                <a:schemeClr val="bg1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Conclusion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7673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332656"/>
            <a:ext cx="91440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Comment sédimente une fibre rigide ?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9" y="980728"/>
            <a:ext cx="9075862" cy="5453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2669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332656"/>
            <a:ext cx="91440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Comment réagit un objet flexible face à un écoulement ?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15" y="908720"/>
            <a:ext cx="8825971" cy="565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1349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332656"/>
            <a:ext cx="91440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Quel paramètre caractérise la rigidité de la fibre ?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21" y="980728"/>
            <a:ext cx="8907359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4003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332656"/>
            <a:ext cx="91440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Comment caractériser la viscosité d’un fluide ?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0" y="980728"/>
            <a:ext cx="9105300" cy="516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864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67544" y="1536174"/>
            <a:ext cx="8208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20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Introduction</a:t>
            </a:r>
          </a:p>
          <a:p>
            <a:pPr marL="342900" indent="-342900">
              <a:buAutoNum type="arabicPeriod"/>
            </a:pPr>
            <a:endParaRPr lang="fr-FR" sz="2000" b="1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Parcours universitaire et professionnel</a:t>
            </a:r>
          </a:p>
          <a:p>
            <a:pPr marL="342900" indent="-342900">
              <a:buAutoNum type="arabicPeriod"/>
            </a:pPr>
            <a:endParaRPr lang="fr-FR" sz="2000" b="1" dirty="0">
              <a:solidFill>
                <a:schemeClr val="bg1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Mes travaux de recherche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Qu’est-ce-que le régime visqueux 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Nuage de particules dans un écoulement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Fibre flexible dans un fluide visqueux au repos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Autres activités d’enseignement</a:t>
            </a:r>
          </a:p>
          <a:p>
            <a:pPr marL="342900" indent="-342900">
              <a:buFont typeface="+mj-lt"/>
              <a:buAutoNum type="arabicPeriod"/>
            </a:pPr>
            <a:endParaRPr lang="fr-FR" sz="2000" b="1" dirty="0">
              <a:solidFill>
                <a:schemeClr val="bg1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Conclusion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3839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332656"/>
            <a:ext cx="91440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Sédimentation d’une fibre flexible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4" y="980728"/>
            <a:ext cx="8936892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5101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0" y="332656"/>
                <a:ext cx="9144000" cy="5232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Evolution de la déformation en fonction de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/>
                        <a:ea typeface="Cambria Math"/>
                        <a:cs typeface="CMU Sans Serif" panose="02000603000000000000" pitchFamily="2" charset="0"/>
                      </a:rPr>
                      <m:t>ℬ</m:t>
                    </m:r>
                  </m:oMath>
                </a14:m>
                <a:endParaRPr lang="fr-FR" sz="2800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2656"/>
                <a:ext cx="9144000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1333" t="-9412" b="-352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9" y="980728"/>
            <a:ext cx="8917443" cy="559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2883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332656"/>
            <a:ext cx="91440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Comment caractériser une déformation ?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1" y="980728"/>
            <a:ext cx="8972518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7733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332656"/>
            <a:ext cx="91440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Comment modéliser une fibre ?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" y="980728"/>
            <a:ext cx="9036496" cy="5640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181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332656"/>
            <a:ext cx="91440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Comparaison des résultats ?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5" y="980728"/>
            <a:ext cx="9072631" cy="566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8028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67544" y="1536174"/>
            <a:ext cx="8208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Introduction</a:t>
            </a:r>
          </a:p>
          <a:p>
            <a:pPr marL="342900" indent="-342900">
              <a:buAutoNum type="arabicPeriod"/>
            </a:pPr>
            <a:endParaRPr lang="fr-FR" sz="2000" b="1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Parcours universitaire et professionnel</a:t>
            </a:r>
          </a:p>
          <a:p>
            <a:pPr marL="342900" indent="-342900">
              <a:buAutoNum type="arabicPeriod"/>
            </a:pPr>
            <a:endParaRPr lang="fr-FR" sz="2000" b="1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Mes travaux de recherche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Qu’est-ce-que le régime visqueux 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Nuage de particules dans un écoulement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Fibre flexible dans un fluide visqueux au repos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Autres activités d’enseignement</a:t>
            </a:r>
          </a:p>
          <a:p>
            <a:pPr marL="342900" indent="-342900">
              <a:buFont typeface="+mj-lt"/>
              <a:buAutoNum type="arabicPeriod"/>
            </a:pPr>
            <a:endParaRPr lang="fr-FR" sz="2000" b="1" dirty="0">
              <a:solidFill>
                <a:schemeClr val="bg1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Conclusion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7929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332656"/>
            <a:ext cx="91440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Rendre la science accessible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1" y="1988840"/>
            <a:ext cx="8986598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7442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67544" y="1536174"/>
            <a:ext cx="8208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Introduction</a:t>
            </a:r>
          </a:p>
          <a:p>
            <a:pPr marL="342900" indent="-342900">
              <a:buAutoNum type="arabicPeriod"/>
            </a:pPr>
            <a:endParaRPr lang="fr-FR" sz="2000" b="1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Parcours universitaire et professionnel</a:t>
            </a:r>
          </a:p>
          <a:p>
            <a:pPr marL="342900" indent="-342900">
              <a:buAutoNum type="arabicPeriod"/>
            </a:pPr>
            <a:endParaRPr lang="fr-FR" sz="2000" b="1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Mes travaux de recherche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Qu’est-ce-que le régime visqueux 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Nuage de particules dans un écoulement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Fibre flexible dans un fluide visqueux au repos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Autres activités d’enseignement</a:t>
            </a:r>
          </a:p>
          <a:p>
            <a:pPr marL="342900" indent="-342900">
              <a:buFont typeface="+mj-lt"/>
              <a:buAutoNum type="arabicPeriod"/>
            </a:pPr>
            <a:endParaRPr lang="fr-FR" sz="2000" b="1" dirty="0">
              <a:solidFill>
                <a:schemeClr val="bg1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Conclusion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6560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332656"/>
            <a:ext cx="91440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Conclusion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6" y="1988840"/>
            <a:ext cx="9005369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5749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67544" y="1536174"/>
            <a:ext cx="8208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Introduction</a:t>
            </a:r>
          </a:p>
          <a:p>
            <a:pPr marL="342900" indent="-342900">
              <a:buAutoNum type="arabicPeriod"/>
            </a:pPr>
            <a:endParaRPr lang="fr-FR" sz="2000" b="1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AutoNum type="arabicPeriod"/>
            </a:pPr>
            <a:r>
              <a:rPr lang="fr-FR" sz="20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Parcours universitaire et professionnel</a:t>
            </a:r>
          </a:p>
          <a:p>
            <a:pPr marL="342900" indent="-342900">
              <a:buAutoNum type="arabicPeriod"/>
            </a:pPr>
            <a:endParaRPr lang="fr-FR" sz="2000" b="1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Mes travaux de recherche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Qu’est-ce-que le régime visqueux 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Nuage de particules dans un écoulement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Fibre flexible dans un fluide visqueux au repos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Autres activités d’enseignement</a:t>
            </a:r>
          </a:p>
          <a:p>
            <a:pPr marL="342900" indent="-342900">
              <a:buFont typeface="+mj-lt"/>
              <a:buAutoNum type="arabicPeriod"/>
            </a:pPr>
            <a:endParaRPr lang="fr-FR" sz="2000" b="1" dirty="0">
              <a:solidFill>
                <a:schemeClr val="bg1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Conclusion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3839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67544" y="920621"/>
            <a:ext cx="8208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2012 – 2015 : </a:t>
            </a:r>
            <a:r>
              <a:rPr lang="fr-FR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Formation a l‘école d'ingénieur Polytech Marseille Dpt Mécanique et Energétique, Aix-Marseille Université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2015</a:t>
            </a:r>
            <a:r>
              <a:rPr lang="fr-FR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: Master 2 Recherche : Ecoulement diphasique, énergétique et</a:t>
            </a:r>
          </a:p>
          <a:p>
            <a:r>
              <a:rPr lang="fr-FR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combustion, Aix-Marseille Université</a:t>
            </a:r>
          </a:p>
          <a:p>
            <a:endParaRPr lang="fr-FR" sz="20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2015 - 2018 </a:t>
            </a:r>
            <a:r>
              <a:rPr lang="fr-FR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: Doctorat en Mécanique des fluides, Laboratoire</a:t>
            </a:r>
          </a:p>
          <a:p>
            <a:r>
              <a:rPr lang="fr-FR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I.U.S.T.I. (Institut Universitaire des Systèmes Thermiques et</a:t>
            </a:r>
          </a:p>
          <a:p>
            <a:r>
              <a:rPr lang="fr-FR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Industriels) UMR 7343</a:t>
            </a:r>
          </a:p>
          <a:p>
            <a:endParaRPr lang="fr-FR" sz="20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2019 - 2020 </a:t>
            </a:r>
            <a:r>
              <a:rPr lang="fr-FR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: Professeur PLP de Maths-Sciences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2020</a:t>
            </a:r>
            <a:r>
              <a:rPr lang="fr-FR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: Master 2 Métier de l'Enseignement de l'Education et de la Formation, Université Nice Sophia Antipolis </a:t>
            </a:r>
          </a:p>
          <a:p>
            <a:endParaRPr lang="fr-FR" sz="20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Depuis 2020 </a:t>
            </a:r>
            <a:r>
              <a:rPr lang="fr-FR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: Professeur certifié de sciences physiques</a:t>
            </a:r>
            <a:endParaRPr lang="fr-FR" sz="2000" b="1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3575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67544" y="1536174"/>
            <a:ext cx="8208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Introduction</a:t>
            </a:r>
          </a:p>
          <a:p>
            <a:pPr marL="342900" indent="-342900">
              <a:buAutoNum type="arabicPeriod"/>
            </a:pPr>
            <a:endParaRPr lang="fr-FR" sz="2000" b="1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Parcours universitaire et professionnel</a:t>
            </a:r>
          </a:p>
          <a:p>
            <a:pPr marL="342900" indent="-342900">
              <a:buAutoNum type="arabicPeriod"/>
            </a:pPr>
            <a:endParaRPr lang="fr-FR" sz="2000" b="1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AutoNum type="arabicPeriod"/>
            </a:pPr>
            <a:r>
              <a:rPr lang="fr-FR" sz="20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Mes travaux de recherche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Qu’est-ce-que le régime visqueux 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Nuage de particules dans un écoulement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Fibre flexible dans un fluide visqueux au repos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Autres activités d’enseignement</a:t>
            </a:r>
          </a:p>
          <a:p>
            <a:pPr marL="342900" indent="-342900">
              <a:buFont typeface="+mj-lt"/>
              <a:buAutoNum type="arabicPeriod"/>
            </a:pPr>
            <a:endParaRPr lang="fr-FR" sz="2000" b="1" dirty="0">
              <a:solidFill>
                <a:schemeClr val="bg1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Conclusion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0687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332656"/>
            <a:ext cx="91440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Ecoulement de particules dans l’industrie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79" y="1165439"/>
            <a:ext cx="7947241" cy="520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8082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0" y="332656"/>
            <a:ext cx="91440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Ecoulement de particules dans l’industrie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8" y="1122022"/>
            <a:ext cx="8793484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4523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67544" y="1536174"/>
            <a:ext cx="8208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Introduction</a:t>
            </a:r>
          </a:p>
          <a:p>
            <a:pPr marL="342900" indent="-342900">
              <a:buAutoNum type="arabicPeriod"/>
            </a:pPr>
            <a:endParaRPr lang="fr-FR" sz="2000" b="1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Parcours universitaire et professionnel</a:t>
            </a:r>
          </a:p>
          <a:p>
            <a:pPr marL="342900" indent="-342900">
              <a:buAutoNum type="arabicPeriod"/>
            </a:pPr>
            <a:endParaRPr lang="fr-FR" sz="2000" b="1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Mes travaux de recherche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Qu’est-ce-que le régime visqueux 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Nuage de particules dans un écoulement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Fibre flexible dans un fluide visqueux au repos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Autres activités d’enseignement</a:t>
            </a:r>
          </a:p>
          <a:p>
            <a:pPr marL="342900" indent="-342900">
              <a:buFont typeface="+mj-lt"/>
              <a:buAutoNum type="arabicPeriod"/>
            </a:pPr>
            <a:endParaRPr lang="fr-FR" sz="2000" b="1" dirty="0">
              <a:solidFill>
                <a:schemeClr val="bg1">
                  <a:lumMod val="7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Conclusion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Sédimentation de particules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148A9-CF11-4E23-8F96-35B57A914D9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00880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Élémentair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73</TotalTime>
  <Words>719</Words>
  <Application>Microsoft Macintosh PowerPoint</Application>
  <PresentationFormat>Affichage à l'écran (4:3)</PresentationFormat>
  <Paragraphs>230</Paragraphs>
  <Slides>38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Cambria Math</vt:lpstr>
      <vt:lpstr>CMU Sans Serif</vt:lpstr>
      <vt:lpstr>Clarté</vt:lpstr>
      <vt:lpstr>Dossier de recherche mise en perspective didactique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Benjamin</dc:creator>
  <cp:lastModifiedBy>Elie LACOMBE</cp:lastModifiedBy>
  <cp:revision>6</cp:revision>
  <dcterms:created xsi:type="dcterms:W3CDTF">2021-06-19T06:27:00Z</dcterms:created>
  <dcterms:modified xsi:type="dcterms:W3CDTF">2024-06-03T07:58:48Z</dcterms:modified>
</cp:coreProperties>
</file>